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.svg" ContentType="image/svg+xml"/>
  <Override PartName="/ppt/media/image20.svg" ContentType="image/svg+xml"/>
  <Override PartName="/ppt/media/image26.svg" ContentType="image/svg+xml"/>
  <Override PartName="/ppt/media/image32.svg" ContentType="image/svg+xml"/>
  <Override PartName="/ppt/media/image35.svg" ContentType="image/svg+xml"/>
  <Override PartName="/ppt/media/image36.svg" ContentType="image/svg+xml"/>
  <Override PartName="/ppt/media/image4.svg" ContentType="image/svg+xml"/>
  <Override PartName="/ppt/media/image41.svg" ContentType="image/svg+xml"/>
  <Override PartName="/ppt/media/image42.svg" ContentType="image/svg+xml"/>
  <Override PartName="/ppt/media/image43.svg" ContentType="image/svg+xml"/>
  <Override PartName="/ppt/media/image44.svg" ContentType="image/svg+xml"/>
  <Override PartName="/ppt/media/image50.svg" ContentType="image/svg+xml"/>
  <Override PartName="/ppt/media/image52.svg" ContentType="image/svg+xml"/>
  <Override PartName="/ppt/media/image54.svg" ContentType="image/svg+xml"/>
  <Override PartName="/ppt/media/image55.svg" ContentType="image/svg+xml"/>
  <Override PartName="/ppt/media/image56.svg" ContentType="image/svg+xml"/>
  <Override PartName="/ppt/media/image57.svg" ContentType="image/svg+xml"/>
  <Override PartName="/ppt/media/image6.svg" ContentType="image/svg+xml"/>
  <Override PartName="/ppt/media/image7.svg" ContentType="image/svg+xml"/>
  <Override PartName="/ppt/media/image71.svg" ContentType="image/svg+xml"/>
  <Override PartName="/ppt/media/image7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</p:sldIdLst>
  <p:sldSz cx="9144000" cy="5143500"/>
  <p:notesSz cx="5143500" cy="9144000"/>
  <p:custDataLst>
    <p:tags r:id="rId74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4" Type="http://schemas.openxmlformats.org/officeDocument/2006/relationships/tags" Target="tags/tag1.xml"/><Relationship Id="rId73" Type="http://schemas.openxmlformats.org/officeDocument/2006/relationships/tableStyles" Target="tableStyles.xml"/><Relationship Id="rId72" Type="http://schemas.openxmlformats.org/officeDocument/2006/relationships/viewProps" Target="viewProps.xml"/><Relationship Id="rId71" Type="http://schemas.openxmlformats.org/officeDocument/2006/relationships/presProps" Target="presProps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svg"/><Relationship Id="rId3" Type="http://schemas.openxmlformats.org/officeDocument/2006/relationships/image" Target="../media/image3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3" Type="http://schemas.openxmlformats.org/officeDocument/2006/relationships/image" Target="../media/image13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4.svg"/><Relationship Id="rId3" Type="http://schemas.openxmlformats.org/officeDocument/2006/relationships/image" Target="../media/image13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4.svg"/><Relationship Id="rId3" Type="http://schemas.openxmlformats.org/officeDocument/2006/relationships/image" Target="../media/image13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0.svg"/><Relationship Id="rId7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sv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26.svg"/><Relationship Id="rId10" Type="http://schemas.openxmlformats.org/officeDocument/2006/relationships/notesSlide" Target="../notesSlides/notesSlide20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svg"/><Relationship Id="rId3" Type="http://schemas.openxmlformats.org/officeDocument/2006/relationships/image" Target="../media/image13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0.svg"/><Relationship Id="rId7" Type="http://schemas.openxmlformats.org/officeDocument/2006/relationships/image" Target="../media/image9.png"/><Relationship Id="rId6" Type="http://schemas.openxmlformats.org/officeDocument/2006/relationships/image" Target="../media/image36.svg"/><Relationship Id="rId5" Type="http://schemas.openxmlformats.org/officeDocument/2006/relationships/image" Target="../media/image35.svg"/><Relationship Id="rId4" Type="http://schemas.openxmlformats.org/officeDocument/2006/relationships/image" Target="../media/image14.svg"/><Relationship Id="rId3" Type="http://schemas.openxmlformats.org/officeDocument/2006/relationships/image" Target="../media/image13.svg"/><Relationship Id="rId2" Type="http://schemas.openxmlformats.org/officeDocument/2006/relationships/image" Target="../media/image12.svg"/><Relationship Id="rId10" Type="http://schemas.openxmlformats.org/officeDocument/2006/relationships/notesSlide" Target="../notesSlides/notesSlide29.xml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4.svg"/><Relationship Id="rId3" Type="http://schemas.openxmlformats.org/officeDocument/2006/relationships/image" Target="../media/image13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5.svg"/><Relationship Id="rId4" Type="http://schemas.openxmlformats.org/officeDocument/2006/relationships/image" Target="../media/image14.svg"/><Relationship Id="rId3" Type="http://schemas.openxmlformats.org/officeDocument/2006/relationships/image" Target="../media/image13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3" Type="http://schemas.openxmlformats.org/officeDocument/2006/relationships/image" Target="../media/image13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7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0.svg"/><Relationship Id="rId6" Type="http://schemas.openxmlformats.org/officeDocument/2006/relationships/image" Target="../media/image9.png"/><Relationship Id="rId5" Type="http://schemas.openxmlformats.org/officeDocument/2006/relationships/image" Target="../media/image44.svg"/><Relationship Id="rId4" Type="http://schemas.openxmlformats.org/officeDocument/2006/relationships/image" Target="../media/image43.svg"/><Relationship Id="rId3" Type="http://schemas.openxmlformats.org/officeDocument/2006/relationships/image" Target="../media/image42.svg"/><Relationship Id="rId2" Type="http://schemas.openxmlformats.org/officeDocument/2006/relationships/image" Target="../media/image41.svg"/><Relationship Id="rId1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4.svg"/><Relationship Id="rId3" Type="http://schemas.openxmlformats.org/officeDocument/2006/relationships/image" Target="../media/image13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svg"/><Relationship Id="rId3" Type="http://schemas.openxmlformats.org/officeDocument/2006/relationships/image" Target="../media/image3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4.svg"/><Relationship Id="rId3" Type="http://schemas.openxmlformats.org/officeDocument/2006/relationships/image" Target="../media/image13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2.svg"/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svg"/><Relationship Id="rId8" Type="http://schemas.openxmlformats.org/officeDocument/2006/relationships/image" Target="../media/image55.svg"/><Relationship Id="rId7" Type="http://schemas.openxmlformats.org/officeDocument/2006/relationships/image" Target="../media/image54.svg"/><Relationship Id="rId6" Type="http://schemas.openxmlformats.org/officeDocument/2006/relationships/image" Target="../media/image36.svg"/><Relationship Id="rId5" Type="http://schemas.openxmlformats.org/officeDocument/2006/relationships/image" Target="../media/image35.svg"/><Relationship Id="rId4" Type="http://schemas.openxmlformats.org/officeDocument/2006/relationships/image" Target="../media/image14.svg"/><Relationship Id="rId3" Type="http://schemas.openxmlformats.org/officeDocument/2006/relationships/image" Target="../media/image13.svg"/><Relationship Id="rId2" Type="http://schemas.openxmlformats.org/officeDocument/2006/relationships/image" Target="../media/image12.svg"/><Relationship Id="rId14" Type="http://schemas.openxmlformats.org/officeDocument/2006/relationships/notesSlide" Target="../notesSlides/notesSlide46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57.svg"/><Relationship Id="rId1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3" Type="http://schemas.openxmlformats.org/officeDocument/2006/relationships/image" Target="../media/image13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3" Type="http://schemas.openxmlformats.org/officeDocument/2006/relationships/image" Target="../media/image13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3" Type="http://schemas.openxmlformats.org/officeDocument/2006/relationships/image" Target="../media/image13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1.svg"/><Relationship Id="rId1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3" Type="http://schemas.openxmlformats.org/officeDocument/2006/relationships/image" Target="../media/image13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73.svg"/><Relationship Id="rId1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73.svg"/><Relationship Id="rId1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4.svg"/><Relationship Id="rId3" Type="http://schemas.openxmlformats.org/officeDocument/2006/relationships/image" Target="../media/image13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29407" y="2070259"/>
            <a:ext cx="3108960" cy="102870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5"/>
              </a:lnSpc>
              <a:buNone/>
            </a:pPr>
            <a:r>
              <a:rPr lang="en-US" sz="571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游戏同步</a:t>
            </a:r>
            <a:endParaRPr lang="en-US" sz="57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1552308"/>
            <a:ext cx="1463040" cy="97726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6930"/>
              </a:lnSpc>
              <a:buNone/>
            </a:pPr>
            <a:r>
              <a:rPr lang="en-US" sz="533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外挂</a:t>
            </a:r>
            <a:endParaRPr lang="en-US" sz="5330" dirty="0"/>
          </a:p>
        </p:txBody>
      </p:sp>
      <p:sp>
        <p:nvSpPr>
          <p:cNvPr id="3" name="Text 1"/>
          <p:cNvSpPr/>
          <p:nvPr/>
        </p:nvSpPr>
        <p:spPr>
          <a:xfrm>
            <a:off x="703174" y="2922537"/>
            <a:ext cx="3108960" cy="6686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识别外挂行为</a:t>
            </a:r>
            <a:endParaRPr lang="en-US" sz="3805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2488425"/>
            <a:ext cx="3086100" cy="4341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6946" y="205740"/>
            <a:ext cx="10058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游戏同步的概念</a:t>
            </a:r>
            <a:endParaRPr lang="en-US" sz="97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29407" y="2070259"/>
            <a:ext cx="3108960" cy="102870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5"/>
              </a:lnSpc>
              <a:buNone/>
            </a:pPr>
            <a:r>
              <a:rPr lang="en-US" sz="571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网络基础</a:t>
            </a:r>
            <a:endParaRPr lang="en-US" sz="571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37944" y="2237423"/>
            <a:ext cx="2103120" cy="6686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380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网络基础</a:t>
            </a:r>
            <a:endParaRPr lang="en-US" sz="3805" dirty="0"/>
          </a:p>
        </p:txBody>
      </p:sp>
      <p:sp>
        <p:nvSpPr>
          <p:cNvPr id="3" name="Text 1"/>
          <p:cNvSpPr/>
          <p:nvPr/>
        </p:nvSpPr>
        <p:spPr>
          <a:xfrm>
            <a:off x="4572000" y="642938"/>
            <a:ext cx="1463040" cy="51435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0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网络通信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72000" y="2319719"/>
            <a:ext cx="1463040" cy="51435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0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传输协议</a:t>
            </a:r>
            <a:endParaRPr lang="en-US" sz="2665" dirty="0"/>
          </a:p>
        </p:txBody>
      </p:sp>
      <p:sp>
        <p:nvSpPr>
          <p:cNvPr id="5" name="Text 3"/>
          <p:cNvSpPr/>
          <p:nvPr/>
        </p:nvSpPr>
        <p:spPr>
          <a:xfrm>
            <a:off x="4572000" y="3996500"/>
            <a:ext cx="1463040" cy="51435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0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网络拓扑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027018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7018" y="2568664"/>
            <a:ext cx="544982" cy="19288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82005" y="2237423"/>
            <a:ext cx="2103120" cy="6686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网络通信</a:t>
            </a:r>
            <a:endParaRPr lang="en-US" sz="380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595" y="932517"/>
            <a:ext cx="4267505" cy="32784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6946" y="205740"/>
            <a:ext cx="5486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网络基础</a:t>
            </a:r>
            <a:endParaRPr lang="en-US" sz="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228600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445"/>
              </a:lnSpc>
              <a:buNone/>
            </a:pPr>
            <a:r>
              <a:rPr lang="en-US" sz="419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传输协议</a:t>
            </a:r>
            <a:endParaRPr lang="en-US" sz="4190" dirty="0"/>
          </a:p>
        </p:txBody>
      </p:sp>
      <p:sp>
        <p:nvSpPr>
          <p:cNvPr id="3" name="Text 1"/>
          <p:cNvSpPr/>
          <p:nvPr/>
        </p:nvSpPr>
        <p:spPr>
          <a:xfrm>
            <a:off x="891540" y="1789938"/>
            <a:ext cx="155448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TCP &amp; UDP</a:t>
            </a:r>
            <a:endParaRPr lang="en-US" sz="2115" dirty="0"/>
          </a:p>
        </p:txBody>
      </p:sp>
      <p:sp>
        <p:nvSpPr>
          <p:cNvPr id="4" name="Text 2"/>
          <p:cNvSpPr/>
          <p:nvPr/>
        </p:nvSpPr>
        <p:spPr>
          <a:xfrm>
            <a:off x="891540" y="2498712"/>
            <a:ext cx="128016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可靠 UDP</a:t>
            </a:r>
            <a:endParaRPr lang="en-US" sz="211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89938"/>
            <a:ext cx="85954" cy="40016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2498712"/>
            <a:ext cx="85954" cy="4001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6946" y="205740"/>
            <a:ext cx="5486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网络基础</a:t>
            </a:r>
            <a:endParaRPr lang="en-US" sz="975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7218" y="2237423"/>
            <a:ext cx="2834640" cy="6686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TCP &amp; UDP</a:t>
            </a:r>
            <a:endParaRPr lang="en-US" sz="380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722" y="1463326"/>
            <a:ext cx="4267505" cy="22163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6946" y="205740"/>
            <a:ext cx="5486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网络基础</a:t>
            </a:r>
            <a:endParaRPr lang="en-US" sz="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256032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445"/>
              </a:lnSpc>
              <a:buNone/>
            </a:pPr>
            <a:r>
              <a:rPr lang="en-US" sz="419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可靠 UDP</a:t>
            </a:r>
            <a:endParaRPr lang="en-US" sz="4190" dirty="0"/>
          </a:p>
        </p:txBody>
      </p:sp>
      <p:sp>
        <p:nvSpPr>
          <p:cNvPr id="3" name="Text 1"/>
          <p:cNvSpPr/>
          <p:nvPr/>
        </p:nvSpPr>
        <p:spPr>
          <a:xfrm>
            <a:off x="891540" y="1789938"/>
            <a:ext cx="118872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滑动窗口</a:t>
            </a:r>
            <a:endParaRPr lang="en-US" sz="2115" dirty="0"/>
          </a:p>
        </p:txBody>
      </p:sp>
      <p:sp>
        <p:nvSpPr>
          <p:cNvPr id="4" name="Text 2"/>
          <p:cNvSpPr/>
          <p:nvPr/>
        </p:nvSpPr>
        <p:spPr>
          <a:xfrm>
            <a:off x="891540" y="2498712"/>
            <a:ext cx="64008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ARQ</a:t>
            </a:r>
            <a:endParaRPr lang="en-US" sz="2115" dirty="0"/>
          </a:p>
        </p:txBody>
      </p:sp>
      <p:sp>
        <p:nvSpPr>
          <p:cNvPr id="5" name="Text 3"/>
          <p:cNvSpPr/>
          <p:nvPr/>
        </p:nvSpPr>
        <p:spPr>
          <a:xfrm>
            <a:off x="891540" y="3207487"/>
            <a:ext cx="228600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前向纠错（FEC）</a:t>
            </a:r>
            <a:endParaRPr lang="en-US" sz="211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89938"/>
            <a:ext cx="85954" cy="400164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2498712"/>
            <a:ext cx="85954" cy="400164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174" y="3207487"/>
            <a:ext cx="85954" cy="40016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56946" y="205740"/>
            <a:ext cx="5486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网络基础</a:t>
            </a:r>
            <a:endParaRPr lang="en-US" sz="975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82005" y="2237423"/>
            <a:ext cx="2103120" cy="6686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滑动窗口</a:t>
            </a:r>
            <a:endParaRPr lang="en-US" sz="380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595" y="1427321"/>
            <a:ext cx="4267505" cy="22883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6946" y="205740"/>
            <a:ext cx="5486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网络基础</a:t>
            </a:r>
            <a:endParaRPr lang="en-US" sz="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174" y="942804"/>
            <a:ext cx="7737653" cy="25486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174" y="3696633"/>
            <a:ext cx="2926080" cy="51435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0"/>
              </a:lnSpc>
              <a:buNone/>
            </a:pPr>
            <a:r>
              <a:rPr lang="en-US" sz="266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前向纠错（FEC）</a:t>
            </a:r>
            <a:endParaRPr lang="en-US" sz="2665" dirty="0"/>
          </a:p>
        </p:txBody>
      </p:sp>
      <p:sp>
        <p:nvSpPr>
          <p:cNvPr id="4" name="Text 1"/>
          <p:cNvSpPr/>
          <p:nvPr/>
        </p:nvSpPr>
        <p:spPr>
          <a:xfrm>
            <a:off x="256946" y="205740"/>
            <a:ext cx="5486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网络基础</a:t>
            </a:r>
            <a:endParaRPr lang="en-US" sz="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228600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445"/>
              </a:lnSpc>
              <a:buNone/>
            </a:pPr>
            <a:r>
              <a:rPr lang="en-US" sz="419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网络拓扑</a:t>
            </a:r>
            <a:endParaRPr lang="en-US" sz="4190" dirty="0"/>
          </a:p>
        </p:txBody>
      </p:sp>
      <p:sp>
        <p:nvSpPr>
          <p:cNvPr id="3" name="Text 1"/>
          <p:cNvSpPr/>
          <p:nvPr/>
        </p:nvSpPr>
        <p:spPr>
          <a:xfrm>
            <a:off x="891540" y="1789938"/>
            <a:ext cx="54864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P2P</a:t>
            </a:r>
            <a:endParaRPr lang="en-US" sz="2115" dirty="0"/>
          </a:p>
        </p:txBody>
      </p:sp>
      <p:sp>
        <p:nvSpPr>
          <p:cNvPr id="4" name="Text 2"/>
          <p:cNvSpPr/>
          <p:nvPr/>
        </p:nvSpPr>
        <p:spPr>
          <a:xfrm>
            <a:off x="891540" y="2498712"/>
            <a:ext cx="228600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Dedicated Server</a:t>
            </a:r>
            <a:endParaRPr lang="en-US" sz="2115" dirty="0"/>
          </a:p>
        </p:txBody>
      </p:sp>
      <p:sp>
        <p:nvSpPr>
          <p:cNvPr id="5" name="Text 3"/>
          <p:cNvSpPr/>
          <p:nvPr/>
        </p:nvSpPr>
        <p:spPr>
          <a:xfrm>
            <a:off x="891540" y="3207487"/>
            <a:ext cx="64008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分服</a:t>
            </a:r>
            <a:endParaRPr lang="en-US" sz="211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89938"/>
            <a:ext cx="85954" cy="400164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2498712"/>
            <a:ext cx="85954" cy="400164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174" y="3207487"/>
            <a:ext cx="85954" cy="40016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56946" y="205740"/>
            <a:ext cx="5486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网络基础</a:t>
            </a:r>
            <a:endParaRPr lang="en-US" sz="975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8505" y="2237423"/>
            <a:ext cx="2103120" cy="6686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游戏同步</a:t>
            </a:r>
            <a:endParaRPr lang="en-US" sz="36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-122"/>
              <a:cs typeface="Arial" panose="020B0604020202020204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572561" y="642938"/>
            <a:ext cx="192024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80"/>
              </a:lnSpc>
              <a:buNone/>
            </a:pPr>
            <a:r>
              <a:rPr lang="en-US" sz="199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概念</a:t>
            </a:r>
            <a:endParaRPr lang="en-US" sz="1990" dirty="0"/>
          </a:p>
        </p:txBody>
      </p:sp>
      <p:sp>
        <p:nvSpPr>
          <p:cNvPr id="4" name="Text 2"/>
          <p:cNvSpPr/>
          <p:nvPr/>
        </p:nvSpPr>
        <p:spPr>
          <a:xfrm>
            <a:off x="3572561" y="1380001"/>
            <a:ext cx="109728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80"/>
              </a:lnSpc>
              <a:buNone/>
            </a:pPr>
            <a:r>
              <a:rPr lang="en-US" sz="199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网络基础</a:t>
            </a:r>
            <a:endParaRPr lang="en-US" sz="1990" dirty="0"/>
          </a:p>
        </p:txBody>
      </p:sp>
      <p:sp>
        <p:nvSpPr>
          <p:cNvPr id="5" name="Text 3"/>
          <p:cNvSpPr/>
          <p:nvPr/>
        </p:nvSpPr>
        <p:spPr>
          <a:xfrm>
            <a:off x="3572510" y="2117725"/>
            <a:ext cx="4809490" cy="82296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80"/>
              </a:lnSpc>
              <a:buNone/>
            </a:pPr>
            <a:r>
              <a:rPr lang="en-US" sz="199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快照同步（Snapshot Synchronization）</a:t>
            </a:r>
            <a:endParaRPr lang="en-US" sz="1990" dirty="0"/>
          </a:p>
        </p:txBody>
      </p:sp>
      <p:sp>
        <p:nvSpPr>
          <p:cNvPr id="6" name="Text 4"/>
          <p:cNvSpPr/>
          <p:nvPr/>
        </p:nvSpPr>
        <p:spPr>
          <a:xfrm>
            <a:off x="3555365" y="2808605"/>
            <a:ext cx="4844415" cy="57213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80"/>
              </a:lnSpc>
              <a:buNone/>
            </a:pPr>
            <a:r>
              <a:rPr lang="en-US" sz="199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帧同步（Lockstep Synchronization）</a:t>
            </a:r>
            <a:endParaRPr lang="en-US" sz="1990" dirty="0"/>
          </a:p>
        </p:txBody>
      </p:sp>
      <p:sp>
        <p:nvSpPr>
          <p:cNvPr id="7" name="Text 5"/>
          <p:cNvSpPr/>
          <p:nvPr/>
        </p:nvSpPr>
        <p:spPr>
          <a:xfrm>
            <a:off x="3572561" y="4003358"/>
            <a:ext cx="109728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80"/>
              </a:lnSpc>
              <a:buNone/>
            </a:pPr>
            <a:r>
              <a:rPr lang="en-US" sz="199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状态同步</a:t>
            </a:r>
            <a:endParaRPr lang="en-US" sz="1990" dirty="0"/>
          </a:p>
        </p:txBody>
      </p:sp>
      <p:sp>
        <p:nvSpPr>
          <p:cNvPr id="8" name="Text 6"/>
          <p:cNvSpPr/>
          <p:nvPr/>
        </p:nvSpPr>
        <p:spPr>
          <a:xfrm>
            <a:off x="3572561" y="5134756"/>
            <a:ext cx="54864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80"/>
              </a:lnSpc>
              <a:buNone/>
            </a:pPr>
            <a:r>
              <a:rPr lang="en-US" sz="199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未来</a:t>
            </a:r>
            <a:endParaRPr lang="en-US" sz="1990" dirty="0"/>
          </a:p>
        </p:txBody>
      </p:sp>
      <p:sp>
        <p:nvSpPr>
          <p:cNvPr id="9" name="Text 7"/>
          <p:cNvSpPr/>
          <p:nvPr/>
        </p:nvSpPr>
        <p:spPr>
          <a:xfrm>
            <a:off x="3572561" y="5872334"/>
            <a:ext cx="64008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80"/>
              </a:lnSpc>
              <a:buNone/>
            </a:pPr>
            <a:r>
              <a:rPr lang="en-US" sz="199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Q&amp;A</a:t>
            </a:r>
            <a:endParaRPr lang="en-US" sz="199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027578" y="642938"/>
            <a:ext cx="544982" cy="1931899"/>
          </a:xfrm>
          <a:prstGeom prst="rect">
            <a:avLst/>
          </a:prstGeom>
        </p:spPr>
      </p:pic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27578" y="2568664"/>
            <a:ext cx="544982" cy="192881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109728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445"/>
              </a:lnSpc>
              <a:buNone/>
            </a:pPr>
            <a:r>
              <a:rPr lang="en-US" sz="419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P2P</a:t>
            </a:r>
            <a:endParaRPr lang="en-US" sz="4190" dirty="0"/>
          </a:p>
        </p:txBody>
      </p:sp>
      <p:sp>
        <p:nvSpPr>
          <p:cNvPr id="3" name="Text 1"/>
          <p:cNvSpPr/>
          <p:nvPr/>
        </p:nvSpPr>
        <p:spPr>
          <a:xfrm>
            <a:off x="891540" y="1789938"/>
            <a:ext cx="0" cy="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endParaRPr lang="en-US" sz="2115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49147" y="1847031"/>
            <a:ext cx="286207" cy="2859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91540" y="2498712"/>
            <a:ext cx="182880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P2P with Host</a:t>
            </a:r>
            <a:endParaRPr lang="en-US" sz="2115" dirty="0"/>
          </a:p>
        </p:txBody>
      </p:sp>
      <p:sp>
        <p:nvSpPr>
          <p:cNvPr id="6" name="Text 3"/>
          <p:cNvSpPr/>
          <p:nvPr/>
        </p:nvSpPr>
        <p:spPr>
          <a:xfrm>
            <a:off x="891540" y="3207487"/>
            <a:ext cx="118872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P2P 游戏</a:t>
            </a:r>
            <a:endParaRPr lang="en-US" sz="211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174" y="1789938"/>
            <a:ext cx="85954" cy="400164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174" y="2498712"/>
            <a:ext cx="85954" cy="400164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3174" y="3207487"/>
            <a:ext cx="85954" cy="40016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56946" y="205740"/>
            <a:ext cx="5486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网络基础</a:t>
            </a:r>
            <a:endParaRPr lang="en-US" sz="975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8102" y="642938"/>
            <a:ext cx="3848710" cy="38576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6946" y="205740"/>
            <a:ext cx="5486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网络基础</a:t>
            </a:r>
            <a:endParaRPr lang="en-US" sz="97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79138" y="2237423"/>
            <a:ext cx="3474720" cy="6686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P2P with Host</a:t>
            </a:r>
            <a:endParaRPr lang="en-US" sz="380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1348" y="1742618"/>
            <a:ext cx="1828800" cy="16577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6946" y="205740"/>
            <a:ext cx="5486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网络基础</a:t>
            </a:r>
            <a:endParaRPr lang="en-US" sz="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1771" y="2237423"/>
            <a:ext cx="2194560" cy="6686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P2P 游戏</a:t>
            </a:r>
            <a:endParaRPr lang="en-US" sz="380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276" y="1037958"/>
            <a:ext cx="4267505" cy="30675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6946" y="205740"/>
            <a:ext cx="5486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网络基础</a:t>
            </a:r>
            <a:endParaRPr lang="en-US" sz="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37514" y="1796110"/>
            <a:ext cx="2468880" cy="133731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Dedicated Server</a:t>
            </a:r>
            <a:endParaRPr lang="en-US" sz="380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4081" y="642938"/>
            <a:ext cx="3701491" cy="385762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514" y="3339160"/>
            <a:ext cx="685800" cy="1697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5898" y="2237423"/>
            <a:ext cx="1097280" cy="6686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分服</a:t>
            </a:r>
            <a:endParaRPr lang="en-US" sz="380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402" y="1496244"/>
            <a:ext cx="4267505" cy="2150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6946" y="205740"/>
            <a:ext cx="5486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网络基础</a:t>
            </a:r>
            <a:endParaRPr lang="en-US" sz="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150" y="1963788"/>
            <a:ext cx="7680960" cy="123444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21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快照同步（Snapshot Synchronization</a:t>
            </a:r>
            <a:endParaRPr lang="en-US" sz="3215" dirty="0"/>
          </a:p>
          <a:p>
            <a:pPr marL="0" indent="0" algn="l">
              <a:lnSpc>
                <a:spcPts val="4500"/>
              </a:lnSpc>
              <a:buNone/>
            </a:pPr>
            <a:r>
              <a:rPr lang="en-US" sz="321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）</a:t>
            </a:r>
            <a:endParaRPr lang="en-US" sz="321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777240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445"/>
              </a:lnSpc>
              <a:buNone/>
            </a:pPr>
            <a:r>
              <a:rPr lang="en-US" sz="419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快照同步（Snapshot Synch...</a:t>
            </a:r>
            <a:endParaRPr lang="en-US" sz="4190" dirty="0"/>
          </a:p>
        </p:txBody>
      </p:sp>
      <p:sp>
        <p:nvSpPr>
          <p:cNvPr id="3" name="Text 1"/>
          <p:cNvSpPr/>
          <p:nvPr/>
        </p:nvSpPr>
        <p:spPr>
          <a:xfrm>
            <a:off x="891540" y="1789938"/>
            <a:ext cx="91440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Quake</a:t>
            </a:r>
            <a:endParaRPr lang="en-US" sz="2115" dirty="0"/>
          </a:p>
        </p:txBody>
      </p:sp>
      <p:sp>
        <p:nvSpPr>
          <p:cNvPr id="4" name="Text 2"/>
          <p:cNvSpPr/>
          <p:nvPr/>
        </p:nvSpPr>
        <p:spPr>
          <a:xfrm>
            <a:off x="891540" y="2498712"/>
            <a:ext cx="173736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快照同步流程</a:t>
            </a:r>
            <a:endParaRPr lang="en-US" sz="2115" dirty="0"/>
          </a:p>
        </p:txBody>
      </p:sp>
      <p:sp>
        <p:nvSpPr>
          <p:cNvPr id="5" name="Text 3"/>
          <p:cNvSpPr/>
          <p:nvPr/>
        </p:nvSpPr>
        <p:spPr>
          <a:xfrm>
            <a:off x="891540" y="3207487"/>
            <a:ext cx="64008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缺点</a:t>
            </a:r>
            <a:endParaRPr lang="en-US" sz="211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89938"/>
            <a:ext cx="85954" cy="400164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2498712"/>
            <a:ext cx="85954" cy="400164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174" y="3207487"/>
            <a:ext cx="85954" cy="40016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092" y="642938"/>
            <a:ext cx="7670902" cy="32146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20617" y="4063365"/>
            <a:ext cx="1188720" cy="51435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0"/>
              </a:lnSpc>
              <a:buNone/>
            </a:pPr>
            <a:r>
              <a:rPr lang="en-US" sz="266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Quake</a:t>
            </a:r>
            <a:endParaRPr lang="en-US" sz="2665" dirty="0"/>
          </a:p>
        </p:txBody>
      </p:sp>
      <p:sp>
        <p:nvSpPr>
          <p:cNvPr id="4" name="Text 1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快照同步（Snapshot Synchr...</a:t>
            </a:r>
            <a:endParaRPr lang="en-US" sz="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347472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445"/>
              </a:lnSpc>
              <a:buNone/>
            </a:pPr>
            <a:r>
              <a:rPr lang="en-US" sz="419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快照同步流程</a:t>
            </a:r>
            <a:endParaRPr lang="en-US" sz="4190" dirty="0"/>
          </a:p>
        </p:txBody>
      </p:sp>
      <p:sp>
        <p:nvSpPr>
          <p:cNvPr id="3" name="Text 1"/>
          <p:cNvSpPr/>
          <p:nvPr/>
        </p:nvSpPr>
        <p:spPr>
          <a:xfrm>
            <a:off x="891540" y="1789938"/>
            <a:ext cx="338328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1.客户端发送输入到服务器</a:t>
            </a:r>
            <a:endParaRPr lang="en-US" sz="2115" dirty="0"/>
          </a:p>
        </p:txBody>
      </p:sp>
      <p:sp>
        <p:nvSpPr>
          <p:cNvPr id="4" name="Text 2"/>
          <p:cNvSpPr/>
          <p:nvPr/>
        </p:nvSpPr>
        <p:spPr>
          <a:xfrm>
            <a:off x="891540" y="2498712"/>
            <a:ext cx="484632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2.服务器接收到输入后，模拟游戏世界</a:t>
            </a:r>
            <a:endParaRPr lang="en-US" sz="2115" dirty="0"/>
          </a:p>
        </p:txBody>
      </p:sp>
      <p:sp>
        <p:nvSpPr>
          <p:cNvPr id="5" name="Text 3"/>
          <p:cNvSpPr/>
          <p:nvPr/>
        </p:nvSpPr>
        <p:spPr>
          <a:xfrm>
            <a:off x="891540" y="3207487"/>
            <a:ext cx="539496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3.服务器生成整个游戏世界的状态快照数据</a:t>
            </a:r>
            <a:endParaRPr lang="en-US" sz="2115" dirty="0"/>
          </a:p>
        </p:txBody>
      </p:sp>
      <p:sp>
        <p:nvSpPr>
          <p:cNvPr id="6" name="Text 4"/>
          <p:cNvSpPr/>
          <p:nvPr/>
        </p:nvSpPr>
        <p:spPr>
          <a:xfrm>
            <a:off x="891540" y="3915747"/>
            <a:ext cx="310896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4.快照数据下发到客户端</a:t>
            </a:r>
            <a:endParaRPr lang="en-US" sz="2115" dirty="0"/>
          </a:p>
        </p:txBody>
      </p:sp>
      <p:sp>
        <p:nvSpPr>
          <p:cNvPr id="7" name="Text 5"/>
          <p:cNvSpPr/>
          <p:nvPr/>
        </p:nvSpPr>
        <p:spPr>
          <a:xfrm>
            <a:off x="891540" y="4624521"/>
            <a:ext cx="566928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5.客户端根据收到的快照数据，更新游戏世界</a:t>
            </a:r>
            <a:endParaRPr lang="en-US" sz="2115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89938"/>
            <a:ext cx="85954" cy="400164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2498712"/>
            <a:ext cx="85954" cy="400164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174" y="3207487"/>
            <a:ext cx="85954" cy="400164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174" y="3915747"/>
            <a:ext cx="85954" cy="400164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3174" y="4624521"/>
            <a:ext cx="85954" cy="40016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快照同步（Snapshot Synchr...</a:t>
            </a:r>
            <a:endParaRPr lang="en-US" sz="975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71777" y="2070259"/>
            <a:ext cx="5486400" cy="102870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5"/>
              </a:lnSpc>
              <a:buNone/>
            </a:pPr>
            <a:r>
              <a:rPr lang="en-US" sz="571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游戏同步的概念</a:t>
            </a:r>
            <a:endParaRPr lang="en-US" sz="571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118872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445"/>
              </a:lnSpc>
              <a:buNone/>
            </a:pPr>
            <a:r>
              <a:rPr lang="en-US" sz="419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缺点</a:t>
            </a:r>
            <a:endParaRPr lang="en-US" sz="4190" dirty="0"/>
          </a:p>
        </p:txBody>
      </p:sp>
      <p:sp>
        <p:nvSpPr>
          <p:cNvPr id="3" name="Text 1"/>
          <p:cNvSpPr/>
          <p:nvPr/>
        </p:nvSpPr>
        <p:spPr>
          <a:xfrm>
            <a:off x="891540" y="1789938"/>
            <a:ext cx="201168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客户端性能浪费</a:t>
            </a:r>
            <a:endParaRPr lang="en-US" sz="2115" dirty="0"/>
          </a:p>
        </p:txBody>
      </p:sp>
      <p:sp>
        <p:nvSpPr>
          <p:cNvPr id="4" name="Text 2"/>
          <p:cNvSpPr/>
          <p:nvPr/>
        </p:nvSpPr>
        <p:spPr>
          <a:xfrm>
            <a:off x="891540" y="2498712"/>
            <a:ext cx="173736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服务器压力大</a:t>
            </a:r>
            <a:endParaRPr lang="en-US" sz="2115" dirty="0"/>
          </a:p>
        </p:txBody>
      </p:sp>
      <p:sp>
        <p:nvSpPr>
          <p:cNvPr id="5" name="Text 3"/>
          <p:cNvSpPr/>
          <p:nvPr/>
        </p:nvSpPr>
        <p:spPr>
          <a:xfrm>
            <a:off x="891540" y="3207487"/>
            <a:ext cx="228600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传输的数据包体大</a:t>
            </a:r>
            <a:endParaRPr lang="en-US" sz="211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89938"/>
            <a:ext cx="85954" cy="400164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2498712"/>
            <a:ext cx="85954" cy="400164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174" y="3207487"/>
            <a:ext cx="85954" cy="40016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快照同步（Snapshot Synchr...</a:t>
            </a:r>
            <a:endParaRPr lang="en-US" sz="975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890" y="1915439"/>
            <a:ext cx="7772400" cy="133731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855"/>
              </a:lnSpc>
              <a:buNone/>
            </a:pPr>
            <a:r>
              <a:rPr lang="en-US" sz="347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帧同步（Lockstep Synchronization</a:t>
            </a:r>
            <a:endParaRPr lang="en-US" sz="3470" dirty="0"/>
          </a:p>
          <a:p>
            <a:pPr marL="0" indent="0" algn="l">
              <a:lnSpc>
                <a:spcPts val="4855"/>
              </a:lnSpc>
              <a:buNone/>
            </a:pPr>
            <a:r>
              <a:rPr lang="en-US" sz="347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）</a:t>
            </a:r>
            <a:endParaRPr lang="en-US" sz="347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768096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445"/>
              </a:lnSpc>
              <a:buNone/>
            </a:pPr>
            <a:r>
              <a:rPr lang="en-US" sz="419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帧同步（Lockstep Synchro...</a:t>
            </a:r>
            <a:endParaRPr lang="en-US" sz="4190" dirty="0"/>
          </a:p>
        </p:txBody>
      </p:sp>
      <p:sp>
        <p:nvSpPr>
          <p:cNvPr id="3" name="Text 1"/>
          <p:cNvSpPr/>
          <p:nvPr/>
        </p:nvSpPr>
        <p:spPr>
          <a:xfrm>
            <a:off x="891540" y="1789938"/>
            <a:ext cx="118872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王者荣耀</a:t>
            </a:r>
            <a:endParaRPr lang="en-US" sz="2115" dirty="0"/>
          </a:p>
        </p:txBody>
      </p:sp>
      <p:sp>
        <p:nvSpPr>
          <p:cNvPr id="4" name="Text 2"/>
          <p:cNvSpPr/>
          <p:nvPr/>
        </p:nvSpPr>
        <p:spPr>
          <a:xfrm>
            <a:off x="891540" y="2498712"/>
            <a:ext cx="91440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示意图</a:t>
            </a:r>
            <a:endParaRPr lang="en-US" sz="2115" dirty="0"/>
          </a:p>
        </p:txBody>
      </p:sp>
      <p:sp>
        <p:nvSpPr>
          <p:cNvPr id="5" name="Text 3"/>
          <p:cNvSpPr/>
          <p:nvPr/>
        </p:nvSpPr>
        <p:spPr>
          <a:xfrm>
            <a:off x="891540" y="3207487"/>
            <a:ext cx="91440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帧同步</a:t>
            </a:r>
            <a:endParaRPr lang="en-US" sz="2115" dirty="0"/>
          </a:p>
        </p:txBody>
      </p:sp>
      <p:sp>
        <p:nvSpPr>
          <p:cNvPr id="6" name="Text 4"/>
          <p:cNvSpPr/>
          <p:nvPr/>
        </p:nvSpPr>
        <p:spPr>
          <a:xfrm>
            <a:off x="891540" y="3915747"/>
            <a:ext cx="173736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帧同步的外挂</a:t>
            </a:r>
            <a:endParaRPr lang="en-US" sz="2115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89938"/>
            <a:ext cx="85954" cy="400164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2498712"/>
            <a:ext cx="85954" cy="400164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174" y="3207487"/>
            <a:ext cx="85954" cy="400164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174" y="3915747"/>
            <a:ext cx="85954" cy="40016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82005" y="2237423"/>
            <a:ext cx="2103120" cy="6686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王者荣耀</a:t>
            </a:r>
            <a:endParaRPr lang="en-US" sz="380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595" y="1356855"/>
            <a:ext cx="4267505" cy="24303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帧同步（Lockstep Synchroni...</a:t>
            </a:r>
            <a:endParaRPr lang="en-US" sz="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8951" y="2237423"/>
            <a:ext cx="1554480" cy="6686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示意图</a:t>
            </a:r>
            <a:endParaRPr lang="en-US" sz="380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2456" y="1132599"/>
            <a:ext cx="4267505" cy="28783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帧同步（Lockstep Synchroni...</a:t>
            </a:r>
            <a:endParaRPr lang="en-US" sz="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173736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445"/>
              </a:lnSpc>
              <a:buNone/>
            </a:pPr>
            <a:r>
              <a:rPr lang="en-US" sz="419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帧同步</a:t>
            </a:r>
            <a:endParaRPr lang="en-US" sz="4190" dirty="0"/>
          </a:p>
        </p:txBody>
      </p:sp>
      <p:sp>
        <p:nvSpPr>
          <p:cNvPr id="3" name="Text 1"/>
          <p:cNvSpPr/>
          <p:nvPr/>
        </p:nvSpPr>
        <p:spPr>
          <a:xfrm>
            <a:off x="891540" y="1789938"/>
            <a:ext cx="429768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确定性帧同步（严格帧锁定流程）</a:t>
            </a:r>
            <a:endParaRPr lang="en-US" sz="2115" dirty="0"/>
          </a:p>
        </p:txBody>
      </p:sp>
      <p:sp>
        <p:nvSpPr>
          <p:cNvPr id="4" name="Text 2"/>
          <p:cNvSpPr/>
          <p:nvPr/>
        </p:nvSpPr>
        <p:spPr>
          <a:xfrm>
            <a:off x="891540" y="2498712"/>
            <a:ext cx="301752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Bucket Synchronization</a:t>
            </a:r>
            <a:endParaRPr lang="en-US" sz="211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89938"/>
            <a:ext cx="85954" cy="40016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2498712"/>
            <a:ext cx="85954" cy="4001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帧同步（Lockstep Synchroni...</a:t>
            </a:r>
            <a:endParaRPr lang="en-US" sz="975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76265" y="1707642"/>
            <a:ext cx="2468880" cy="174879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265"/>
              </a:lnSpc>
              <a:buNone/>
            </a:pPr>
            <a:r>
              <a:rPr lang="en-US" sz="304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确定性帧同步（严格帧锁定流程）</a:t>
            </a:r>
            <a:endParaRPr lang="en-US" sz="304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8855" y="1348626"/>
            <a:ext cx="4267505" cy="24457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帧同步（Lockstep Synchroni...</a:t>
            </a:r>
            <a:endParaRPr lang="en-US" sz="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7772400" cy="6686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确定性帧同步（严格帧锁定流程）</a:t>
            </a:r>
            <a:endParaRPr lang="en-US" sz="3805" dirty="0"/>
          </a:p>
        </p:txBody>
      </p:sp>
      <p:sp>
        <p:nvSpPr>
          <p:cNvPr id="3" name="Text 1"/>
          <p:cNvSpPr/>
          <p:nvPr/>
        </p:nvSpPr>
        <p:spPr>
          <a:xfrm>
            <a:off x="879653" y="1723073"/>
            <a:ext cx="365760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182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1.客户端将输入指令发送到服务器</a:t>
            </a:r>
            <a:endParaRPr lang="en-US" sz="1820" dirty="0"/>
          </a:p>
        </p:txBody>
      </p:sp>
      <p:sp>
        <p:nvSpPr>
          <p:cNvPr id="4" name="Text 2"/>
          <p:cNvSpPr/>
          <p:nvPr/>
        </p:nvSpPr>
        <p:spPr>
          <a:xfrm>
            <a:off x="879653" y="2400471"/>
            <a:ext cx="740664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182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2.服务器接收到输入指令，接收到所有玩家的输入指令才推进到下一个 Turn。（空指令也需要发给服务器）</a:t>
            </a:r>
            <a:endParaRPr lang="en-US" sz="1820" dirty="0"/>
          </a:p>
        </p:txBody>
      </p:sp>
      <p:sp>
        <p:nvSpPr>
          <p:cNvPr id="5" name="Text 3"/>
          <p:cNvSpPr/>
          <p:nvPr/>
        </p:nvSpPr>
        <p:spPr>
          <a:xfrm>
            <a:off x="879653" y="3446145"/>
            <a:ext cx="438912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182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3.客户端接收到所有的指令后，进行模拟</a:t>
            </a:r>
            <a:endParaRPr lang="en-US" sz="1820" dirty="0"/>
          </a:p>
        </p:txBody>
      </p:sp>
      <p:sp>
        <p:nvSpPr>
          <p:cNvPr id="6" name="Text 4"/>
          <p:cNvSpPr/>
          <p:nvPr/>
        </p:nvSpPr>
        <p:spPr>
          <a:xfrm>
            <a:off x="879653" y="4123544"/>
            <a:ext cx="365760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182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4.进行下一回合的输入指令的收集</a:t>
            </a:r>
            <a:endParaRPr lang="en-US" sz="182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23073"/>
            <a:ext cx="74066" cy="368789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2400471"/>
            <a:ext cx="74066" cy="368789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174" y="3446145"/>
            <a:ext cx="74066" cy="368789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174" y="4123544"/>
            <a:ext cx="74066" cy="3687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帧同步（Lockstep Synchroni...</a:t>
            </a:r>
            <a:endParaRPr lang="en-US" sz="975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59222" y="1707642"/>
            <a:ext cx="2743200" cy="174879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265"/>
              </a:lnSpc>
              <a:buNone/>
            </a:pPr>
            <a:r>
              <a:rPr lang="en-US" sz="304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Bucket Synchronization</a:t>
            </a:r>
            <a:endParaRPr lang="en-US" sz="304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812" y="1298219"/>
            <a:ext cx="4267505" cy="25470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帧同步（Lockstep Synchroni...</a:t>
            </a:r>
            <a:endParaRPr lang="en-US" sz="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649224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445"/>
              </a:lnSpc>
              <a:buNone/>
            </a:pPr>
            <a:r>
              <a:rPr lang="en-US" sz="419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Bucket Synchronization</a:t>
            </a:r>
            <a:endParaRPr lang="en-US" sz="4190" dirty="0"/>
          </a:p>
        </p:txBody>
      </p:sp>
      <p:sp>
        <p:nvSpPr>
          <p:cNvPr id="3" name="Text 1"/>
          <p:cNvSpPr/>
          <p:nvPr/>
        </p:nvSpPr>
        <p:spPr>
          <a:xfrm>
            <a:off x="891540" y="1789938"/>
            <a:ext cx="448056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1.服务器划分了 Bucket 的时间长度</a:t>
            </a:r>
            <a:endParaRPr lang="en-US" sz="2115" dirty="0"/>
          </a:p>
        </p:txBody>
      </p:sp>
      <p:sp>
        <p:nvSpPr>
          <p:cNvPr id="4" name="Text 2"/>
          <p:cNvSpPr/>
          <p:nvPr/>
        </p:nvSpPr>
        <p:spPr>
          <a:xfrm>
            <a:off x="891540" y="2498712"/>
            <a:ext cx="585216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2. 每个Bucket ，将收集的到输入指令进行广播</a:t>
            </a:r>
            <a:endParaRPr lang="en-US" sz="2115" dirty="0"/>
          </a:p>
        </p:txBody>
      </p:sp>
      <p:sp>
        <p:nvSpPr>
          <p:cNvPr id="5" name="Text 3"/>
          <p:cNvSpPr/>
          <p:nvPr/>
        </p:nvSpPr>
        <p:spPr>
          <a:xfrm>
            <a:off x="891540" y="3207487"/>
            <a:ext cx="402336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3.客户端收到指令后，进行模拟</a:t>
            </a:r>
            <a:endParaRPr lang="en-US" sz="211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89938"/>
            <a:ext cx="85954" cy="400164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2498712"/>
            <a:ext cx="85954" cy="400164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174" y="3207487"/>
            <a:ext cx="85954" cy="40016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帧同步（Lockstep Synchroni...</a:t>
            </a:r>
            <a:endParaRPr lang="en-US" sz="975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12341" y="1903095"/>
            <a:ext cx="2103120" cy="133731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380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游戏同步的概念</a:t>
            </a:r>
            <a:endParaRPr lang="en-US" sz="3805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2194560" cy="51435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0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多人网络游戏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194560" cy="51435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0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需要实现的点</a:t>
            </a:r>
            <a:endParaRPr lang="en-US" sz="2665" dirty="0"/>
          </a:p>
        </p:txBody>
      </p:sp>
      <p:sp>
        <p:nvSpPr>
          <p:cNvPr id="5" name="Text 3"/>
          <p:cNvSpPr/>
          <p:nvPr/>
        </p:nvSpPr>
        <p:spPr>
          <a:xfrm>
            <a:off x="4547311" y="3996500"/>
            <a:ext cx="2560320" cy="51435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0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需要解决的问题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347472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445"/>
              </a:lnSpc>
              <a:buNone/>
            </a:pPr>
            <a:r>
              <a:rPr lang="en-US" sz="419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帧同步的外挂</a:t>
            </a:r>
            <a:endParaRPr lang="en-US" sz="4190" dirty="0"/>
          </a:p>
        </p:txBody>
      </p:sp>
      <p:sp>
        <p:nvSpPr>
          <p:cNvPr id="3" name="Text 1"/>
          <p:cNvSpPr/>
          <p:nvPr/>
        </p:nvSpPr>
        <p:spPr>
          <a:xfrm>
            <a:off x="891540" y="1789938"/>
            <a:ext cx="118872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欺诈输入</a:t>
            </a:r>
            <a:endParaRPr lang="en-US" sz="2115" dirty="0"/>
          </a:p>
        </p:txBody>
      </p:sp>
      <p:sp>
        <p:nvSpPr>
          <p:cNvPr id="4" name="Text 2"/>
          <p:cNvSpPr/>
          <p:nvPr/>
        </p:nvSpPr>
        <p:spPr>
          <a:xfrm>
            <a:off x="891540" y="2498712"/>
            <a:ext cx="64008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锁头</a:t>
            </a:r>
            <a:endParaRPr lang="en-US" sz="2115" dirty="0"/>
          </a:p>
        </p:txBody>
      </p:sp>
      <p:sp>
        <p:nvSpPr>
          <p:cNvPr id="5" name="Text 3"/>
          <p:cNvSpPr/>
          <p:nvPr/>
        </p:nvSpPr>
        <p:spPr>
          <a:xfrm>
            <a:off x="891540" y="3207487"/>
            <a:ext cx="118872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战争迷雾</a:t>
            </a:r>
            <a:endParaRPr lang="en-US" sz="211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89938"/>
            <a:ext cx="85954" cy="400164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2498712"/>
            <a:ext cx="85954" cy="400164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174" y="3207487"/>
            <a:ext cx="85954" cy="40016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帧同步（Lockstep Synchroni...</a:t>
            </a:r>
            <a:endParaRPr lang="en-US" sz="975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2195" y="2237423"/>
            <a:ext cx="2103120" cy="6686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欺诈输入</a:t>
            </a:r>
            <a:endParaRPr lang="en-US" sz="380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4405" y="1303877"/>
            <a:ext cx="1828800" cy="25362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帧同步（Lockstep Synchroni...</a:t>
            </a:r>
            <a:endParaRPr lang="en-US" sz="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82005" y="2237423"/>
            <a:ext cx="2103120" cy="6686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战争迷雾</a:t>
            </a:r>
            <a:endParaRPr lang="en-US" sz="380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595" y="888797"/>
            <a:ext cx="4267505" cy="33659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帧同步（Lockstep Synchroni...</a:t>
            </a:r>
            <a:endParaRPr lang="en-US" sz="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174" y="1032815"/>
            <a:ext cx="7737653" cy="23680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174" y="3606622"/>
            <a:ext cx="1463040" cy="51435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0"/>
              </a:lnSpc>
              <a:buNone/>
            </a:pPr>
            <a:r>
              <a:rPr lang="en-US" sz="266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状态同步</a:t>
            </a:r>
            <a:endParaRPr lang="en-US" sz="266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37944" y="2237423"/>
            <a:ext cx="2103120" cy="6686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380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状态同步</a:t>
            </a:r>
            <a:endParaRPr lang="en-US" sz="3805" dirty="0"/>
          </a:p>
        </p:txBody>
      </p:sp>
      <p:sp>
        <p:nvSpPr>
          <p:cNvPr id="3" name="Text 1"/>
          <p:cNvSpPr/>
          <p:nvPr/>
        </p:nvSpPr>
        <p:spPr>
          <a:xfrm>
            <a:off x="4572000" y="1592942"/>
            <a:ext cx="1097280" cy="51435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0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示意图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72000" y="3046495"/>
            <a:ext cx="1463040" cy="51435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0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优化策略</a:t>
            </a:r>
            <a:endParaRPr lang="en-US" sz="266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027018" y="1592942"/>
            <a:ext cx="544982" cy="98292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7018" y="2570207"/>
            <a:ext cx="544982" cy="97880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8951" y="2237423"/>
            <a:ext cx="1554480" cy="6686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示意图</a:t>
            </a:r>
            <a:endParaRPr lang="en-US" sz="380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2456" y="959777"/>
            <a:ext cx="4267505" cy="32234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6946" y="205740"/>
            <a:ext cx="5486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状态同步</a:t>
            </a:r>
            <a:endParaRPr lang="en-US" sz="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228600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445"/>
              </a:lnSpc>
              <a:buNone/>
            </a:pPr>
            <a:r>
              <a:rPr lang="en-US" sz="419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优化策略</a:t>
            </a:r>
            <a:endParaRPr lang="en-US" sz="4190" dirty="0"/>
          </a:p>
        </p:txBody>
      </p:sp>
      <p:sp>
        <p:nvSpPr>
          <p:cNvPr id="3" name="Text 1"/>
          <p:cNvSpPr/>
          <p:nvPr/>
        </p:nvSpPr>
        <p:spPr>
          <a:xfrm>
            <a:off x="891540" y="1789938"/>
            <a:ext cx="54864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AOI</a:t>
            </a:r>
            <a:endParaRPr lang="en-US" sz="2115" dirty="0"/>
          </a:p>
        </p:txBody>
      </p:sp>
      <p:sp>
        <p:nvSpPr>
          <p:cNvPr id="4" name="Text 2"/>
          <p:cNvSpPr/>
          <p:nvPr/>
        </p:nvSpPr>
        <p:spPr>
          <a:xfrm>
            <a:off x="891540" y="2498712"/>
            <a:ext cx="201168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可控的更新频率</a:t>
            </a:r>
            <a:endParaRPr lang="en-US" sz="2115" dirty="0"/>
          </a:p>
        </p:txBody>
      </p:sp>
      <p:sp>
        <p:nvSpPr>
          <p:cNvPr id="5" name="Text 3"/>
          <p:cNvSpPr/>
          <p:nvPr/>
        </p:nvSpPr>
        <p:spPr>
          <a:xfrm>
            <a:off x="891540" y="3207487"/>
            <a:ext cx="118872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带宽优化</a:t>
            </a:r>
            <a:endParaRPr lang="en-US" sz="2115" dirty="0"/>
          </a:p>
        </p:txBody>
      </p:sp>
      <p:sp>
        <p:nvSpPr>
          <p:cNvPr id="6" name="Text 4"/>
          <p:cNvSpPr/>
          <p:nvPr/>
        </p:nvSpPr>
        <p:spPr>
          <a:xfrm>
            <a:off x="891540" y="3915747"/>
            <a:ext cx="118872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数据压缩</a:t>
            </a:r>
            <a:endParaRPr lang="en-US" sz="2115" dirty="0"/>
          </a:p>
        </p:txBody>
      </p:sp>
      <p:sp>
        <p:nvSpPr>
          <p:cNvPr id="7" name="Text 5"/>
          <p:cNvSpPr/>
          <p:nvPr/>
        </p:nvSpPr>
        <p:spPr>
          <a:xfrm>
            <a:off x="891540" y="4624521"/>
            <a:ext cx="118872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延迟补偿</a:t>
            </a:r>
            <a:endParaRPr lang="en-US" sz="2115" dirty="0"/>
          </a:p>
        </p:txBody>
      </p:sp>
      <p:sp>
        <p:nvSpPr>
          <p:cNvPr id="8" name="Text 6"/>
          <p:cNvSpPr/>
          <p:nvPr/>
        </p:nvSpPr>
        <p:spPr>
          <a:xfrm>
            <a:off x="891540" y="5333295"/>
            <a:ext cx="118872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隐藏延迟</a:t>
            </a:r>
            <a:endParaRPr lang="en-US" sz="2115" dirty="0"/>
          </a:p>
        </p:txBody>
      </p:sp>
      <p:sp>
        <p:nvSpPr>
          <p:cNvPr id="9" name="Text 7"/>
          <p:cNvSpPr/>
          <p:nvPr/>
        </p:nvSpPr>
        <p:spPr>
          <a:xfrm>
            <a:off x="891540" y="6042069"/>
            <a:ext cx="118872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击中判定</a:t>
            </a:r>
            <a:endParaRPr lang="en-US" sz="2115" dirty="0"/>
          </a:p>
        </p:txBody>
      </p:sp>
      <p:sp>
        <p:nvSpPr>
          <p:cNvPr id="10" name="Text 8"/>
          <p:cNvSpPr/>
          <p:nvPr/>
        </p:nvSpPr>
        <p:spPr>
          <a:xfrm>
            <a:off x="891540" y="6750329"/>
            <a:ext cx="64008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插值</a:t>
            </a:r>
            <a:endParaRPr lang="en-US" sz="2115" dirty="0"/>
          </a:p>
        </p:txBody>
      </p:sp>
      <p:sp>
        <p:nvSpPr>
          <p:cNvPr id="11" name="Text 9"/>
          <p:cNvSpPr/>
          <p:nvPr/>
        </p:nvSpPr>
        <p:spPr>
          <a:xfrm>
            <a:off x="891540" y="7459104"/>
            <a:ext cx="146304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预测与和解</a:t>
            </a:r>
            <a:endParaRPr lang="en-US" sz="2115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89938"/>
            <a:ext cx="85954" cy="400164"/>
          </a:xfrm>
          <a:prstGeom prst="rect">
            <a:avLst/>
          </a:prstGeom>
        </p:spPr>
      </p:pic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2498712"/>
            <a:ext cx="85954" cy="400164"/>
          </a:xfrm>
          <a:prstGeom prst="rect">
            <a:avLst/>
          </a:prstGeom>
        </p:spPr>
      </p:pic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174" y="3207487"/>
            <a:ext cx="85954" cy="400164"/>
          </a:xfrm>
          <a:prstGeom prst="rect">
            <a:avLst/>
          </a:prstGeom>
        </p:spPr>
      </p:pic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174" y="3915747"/>
            <a:ext cx="85954" cy="400164"/>
          </a:xfrm>
          <a:prstGeom prst="rect">
            <a:avLst/>
          </a:prstGeom>
        </p:spPr>
      </p:pic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3174" y="4624521"/>
            <a:ext cx="85954" cy="400164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3174" y="5333295"/>
            <a:ext cx="85954" cy="400164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3174" y="6042069"/>
            <a:ext cx="85954" cy="400164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3174" y="6750329"/>
            <a:ext cx="85954" cy="400164"/>
          </a:xfrm>
          <a:prstGeom prst="rect">
            <a:avLst/>
          </a:prstGeom>
        </p:spPr>
      </p:pic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3174" y="7459104"/>
            <a:ext cx="85954" cy="400164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256946" y="205740"/>
            <a:ext cx="5486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状态同步</a:t>
            </a:r>
            <a:endParaRPr lang="en-US" sz="975" dirty="0"/>
          </a:p>
        </p:txBody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0508" y="2237423"/>
            <a:ext cx="1005840" cy="6686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AOI</a:t>
            </a:r>
            <a:endParaRPr lang="en-US" sz="380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3606" y="642938"/>
            <a:ext cx="3866998" cy="38576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6946" y="205740"/>
            <a:ext cx="5486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状态同步</a:t>
            </a:r>
            <a:endParaRPr lang="en-US" sz="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4474" y="1995678"/>
            <a:ext cx="2468880" cy="11830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265"/>
              </a:lnSpc>
              <a:buNone/>
            </a:pPr>
            <a:r>
              <a:rPr lang="en-US" sz="304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可控的更新频率</a:t>
            </a:r>
            <a:endParaRPr lang="en-US" sz="304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646" y="642938"/>
            <a:ext cx="3963924" cy="38576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6946" y="205740"/>
            <a:ext cx="5486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状态同步</a:t>
            </a:r>
            <a:endParaRPr lang="en-US" sz="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6051" y="2237423"/>
            <a:ext cx="2103120" cy="6686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带宽优化</a:t>
            </a:r>
            <a:endParaRPr lang="en-US" sz="380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0549" y="642938"/>
            <a:ext cx="4096512" cy="38576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6946" y="205740"/>
            <a:ext cx="5486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状态同步</a:t>
            </a:r>
            <a:endParaRPr lang="en-US" sz="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6984" y="2239480"/>
            <a:ext cx="2926080" cy="6686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15"/>
              </a:lnSpc>
              <a:buNone/>
            </a:pPr>
            <a:r>
              <a:rPr lang="en-US" sz="351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多人网络游戏</a:t>
            </a:r>
            <a:endParaRPr lang="en-US" sz="351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489" y="1416006"/>
            <a:ext cx="4267505" cy="23114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6946" y="205740"/>
            <a:ext cx="10058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游戏同步的概念</a:t>
            </a:r>
            <a:endParaRPr lang="en-US" sz="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2195" y="2237423"/>
            <a:ext cx="2103120" cy="6686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数据压缩</a:t>
            </a:r>
            <a:endParaRPr lang="en-US" sz="380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4405" y="1923155"/>
            <a:ext cx="1828800" cy="12971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6946" y="205740"/>
            <a:ext cx="5486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状态同步</a:t>
            </a:r>
            <a:endParaRPr lang="en-US" sz="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174" y="758152"/>
            <a:ext cx="7737653" cy="29173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174" y="3881285"/>
            <a:ext cx="1463040" cy="51435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0"/>
              </a:lnSpc>
              <a:buNone/>
            </a:pPr>
            <a:r>
              <a:rPr lang="en-US" sz="266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延迟补偿</a:t>
            </a:r>
            <a:endParaRPr lang="en-US" sz="2665" dirty="0"/>
          </a:p>
        </p:txBody>
      </p:sp>
      <p:sp>
        <p:nvSpPr>
          <p:cNvPr id="4" name="Text 1"/>
          <p:cNvSpPr/>
          <p:nvPr/>
        </p:nvSpPr>
        <p:spPr>
          <a:xfrm>
            <a:off x="256946" y="205740"/>
            <a:ext cx="5486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状态同步</a:t>
            </a:r>
            <a:endParaRPr lang="en-US" sz="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174" y="775125"/>
            <a:ext cx="7737653" cy="28839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174" y="3864312"/>
            <a:ext cx="1463040" cy="51435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0"/>
              </a:lnSpc>
              <a:buNone/>
            </a:pPr>
            <a:r>
              <a:rPr lang="en-US" sz="266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隐藏延迟</a:t>
            </a:r>
            <a:endParaRPr lang="en-US" sz="2665" dirty="0"/>
          </a:p>
        </p:txBody>
      </p:sp>
      <p:sp>
        <p:nvSpPr>
          <p:cNvPr id="4" name="Text 1"/>
          <p:cNvSpPr/>
          <p:nvPr/>
        </p:nvSpPr>
        <p:spPr>
          <a:xfrm>
            <a:off x="256946" y="205740"/>
            <a:ext cx="5486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状态同步</a:t>
            </a:r>
            <a:endParaRPr lang="en-US" sz="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2195" y="2237423"/>
            <a:ext cx="2103120" cy="6686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击中判定</a:t>
            </a:r>
            <a:endParaRPr lang="en-US" sz="380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4405" y="1841373"/>
            <a:ext cx="1828800" cy="14607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6946" y="205740"/>
            <a:ext cx="5486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状态同步</a:t>
            </a:r>
            <a:endParaRPr lang="en-US" sz="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118872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445"/>
              </a:lnSpc>
              <a:buNone/>
            </a:pPr>
            <a:r>
              <a:rPr lang="en-US" sz="419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插值</a:t>
            </a:r>
            <a:endParaRPr lang="en-US" sz="4190" dirty="0"/>
          </a:p>
        </p:txBody>
      </p:sp>
      <p:sp>
        <p:nvSpPr>
          <p:cNvPr id="3" name="Text 1"/>
          <p:cNvSpPr/>
          <p:nvPr/>
        </p:nvSpPr>
        <p:spPr>
          <a:xfrm>
            <a:off x="891540" y="1789938"/>
            <a:ext cx="118872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线性内插</a:t>
            </a:r>
            <a:endParaRPr lang="en-US" sz="2115" dirty="0"/>
          </a:p>
        </p:txBody>
      </p:sp>
      <p:sp>
        <p:nvSpPr>
          <p:cNvPr id="4" name="Text 2"/>
          <p:cNvSpPr/>
          <p:nvPr/>
        </p:nvSpPr>
        <p:spPr>
          <a:xfrm>
            <a:off x="891540" y="2498712"/>
            <a:ext cx="118872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线性外插</a:t>
            </a:r>
            <a:endParaRPr lang="en-US" sz="211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89938"/>
            <a:ext cx="85954" cy="40016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2498712"/>
            <a:ext cx="85954" cy="4001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6946" y="205740"/>
            <a:ext cx="5486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状态同步</a:t>
            </a:r>
            <a:endParaRPr lang="en-US" sz="975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2195" y="2237423"/>
            <a:ext cx="2103120" cy="6686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线性内插</a:t>
            </a:r>
            <a:endParaRPr lang="en-US" sz="380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4405" y="2051228"/>
            <a:ext cx="1828800" cy="10410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6946" y="205740"/>
            <a:ext cx="5486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状态同步</a:t>
            </a:r>
            <a:endParaRPr lang="en-US" sz="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2195" y="2237423"/>
            <a:ext cx="2103120" cy="6686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线性外插</a:t>
            </a:r>
            <a:endParaRPr lang="en-US" sz="380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4405" y="2110892"/>
            <a:ext cx="1828800" cy="9212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6946" y="205740"/>
            <a:ext cx="5486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状态同步</a:t>
            </a:r>
            <a:endParaRPr lang="en-US" sz="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4144" y="2237423"/>
            <a:ext cx="2651760" cy="6686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预测与和解</a:t>
            </a:r>
            <a:endParaRPr lang="en-US" sz="380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649" y="1353769"/>
            <a:ext cx="4267505" cy="24359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6946" y="205740"/>
            <a:ext cx="5486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状态同步</a:t>
            </a:r>
            <a:endParaRPr lang="en-US" sz="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283464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445"/>
              </a:lnSpc>
              <a:buNone/>
            </a:pPr>
            <a:r>
              <a:rPr lang="en-US" sz="419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预测与和解</a:t>
            </a:r>
            <a:endParaRPr lang="en-US" sz="4190" dirty="0"/>
          </a:p>
        </p:txBody>
      </p:sp>
      <p:sp>
        <p:nvSpPr>
          <p:cNvPr id="3" name="Text 1"/>
          <p:cNvSpPr/>
          <p:nvPr/>
        </p:nvSpPr>
        <p:spPr>
          <a:xfrm>
            <a:off x="891540" y="1789938"/>
            <a:ext cx="64008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延迟</a:t>
            </a:r>
            <a:endParaRPr lang="en-US" sz="2115" dirty="0"/>
          </a:p>
        </p:txBody>
      </p:sp>
      <p:sp>
        <p:nvSpPr>
          <p:cNvPr id="4" name="Text 2"/>
          <p:cNvSpPr/>
          <p:nvPr/>
        </p:nvSpPr>
        <p:spPr>
          <a:xfrm>
            <a:off x="891540" y="2498712"/>
            <a:ext cx="201168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客户端侧的预测</a:t>
            </a:r>
            <a:endParaRPr lang="en-US" sz="211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89938"/>
            <a:ext cx="85954" cy="40016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2498712"/>
            <a:ext cx="85954" cy="4001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6946" y="205740"/>
            <a:ext cx="5486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状态同步</a:t>
            </a:r>
            <a:endParaRPr lang="en-US" sz="975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5898" y="2237423"/>
            <a:ext cx="1097280" cy="6686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延迟</a:t>
            </a:r>
            <a:endParaRPr lang="en-US" sz="380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402" y="1254500"/>
            <a:ext cx="4267505" cy="26345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6946" y="205740"/>
            <a:ext cx="5486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状态同步</a:t>
            </a:r>
            <a:endParaRPr lang="en-US" sz="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347472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445"/>
              </a:lnSpc>
              <a:buNone/>
            </a:pPr>
            <a:r>
              <a:rPr lang="en-US" sz="419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需要实现的点</a:t>
            </a:r>
            <a:endParaRPr lang="en-US" sz="4190" dirty="0"/>
          </a:p>
        </p:txBody>
      </p:sp>
      <p:sp>
        <p:nvSpPr>
          <p:cNvPr id="3" name="Text 1"/>
          <p:cNvSpPr/>
          <p:nvPr/>
        </p:nvSpPr>
        <p:spPr>
          <a:xfrm>
            <a:off x="891540" y="1789938"/>
            <a:ext cx="91440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一致性</a:t>
            </a:r>
            <a:endParaRPr lang="en-US" sz="2115" dirty="0"/>
          </a:p>
        </p:txBody>
      </p:sp>
      <p:sp>
        <p:nvSpPr>
          <p:cNvPr id="4" name="Text 2"/>
          <p:cNvSpPr/>
          <p:nvPr/>
        </p:nvSpPr>
        <p:spPr>
          <a:xfrm>
            <a:off x="891540" y="2498712"/>
            <a:ext cx="118872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对抗延迟</a:t>
            </a:r>
            <a:endParaRPr lang="en-US" sz="211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89938"/>
            <a:ext cx="85954" cy="40016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2498712"/>
            <a:ext cx="85954" cy="4001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6946" y="205740"/>
            <a:ext cx="10058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游戏同步的概念</a:t>
            </a:r>
            <a:endParaRPr lang="en-US" sz="975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174" y="758152"/>
            <a:ext cx="7737653" cy="29179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174" y="3881285"/>
            <a:ext cx="2560320" cy="51435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0"/>
              </a:lnSpc>
              <a:buNone/>
            </a:pPr>
            <a:r>
              <a:rPr lang="en-US" sz="2665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客户端侧的预测</a:t>
            </a:r>
            <a:endParaRPr lang="en-US" sz="2665" dirty="0"/>
          </a:p>
        </p:txBody>
      </p:sp>
      <p:sp>
        <p:nvSpPr>
          <p:cNvPr id="4" name="Text 1"/>
          <p:cNvSpPr/>
          <p:nvPr/>
        </p:nvSpPr>
        <p:spPr>
          <a:xfrm>
            <a:off x="256946" y="205740"/>
            <a:ext cx="5486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状态同步</a:t>
            </a:r>
            <a:endParaRPr lang="en-US" sz="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00246" y="2070259"/>
            <a:ext cx="1554480" cy="102870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5"/>
              </a:lnSpc>
              <a:buNone/>
            </a:pPr>
            <a:r>
              <a:rPr lang="en-US" sz="571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未来</a:t>
            </a:r>
            <a:endParaRPr lang="en-US" sz="571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1552308"/>
            <a:ext cx="1463040" cy="97726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6930"/>
              </a:lnSpc>
              <a:buNone/>
            </a:pPr>
            <a:r>
              <a:rPr lang="en-US" sz="533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未来</a:t>
            </a:r>
            <a:endParaRPr lang="en-US" sz="5330" dirty="0"/>
          </a:p>
        </p:txBody>
      </p:sp>
      <p:sp>
        <p:nvSpPr>
          <p:cNvPr id="3" name="Text 1"/>
          <p:cNvSpPr/>
          <p:nvPr/>
        </p:nvSpPr>
        <p:spPr>
          <a:xfrm>
            <a:off x="703174" y="2922537"/>
            <a:ext cx="3108960" cy="6686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5G 与 云游戏</a:t>
            </a:r>
            <a:endParaRPr lang="en-US" sz="3805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2488425"/>
            <a:ext cx="3034894" cy="434111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338328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445"/>
              </a:lnSpc>
              <a:buNone/>
            </a:pPr>
            <a:r>
              <a:rPr lang="en-US" sz="419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5G 与 云游戏</a:t>
            </a:r>
            <a:endParaRPr lang="en-US" sz="4190" dirty="0"/>
          </a:p>
        </p:txBody>
      </p:sp>
      <p:sp>
        <p:nvSpPr>
          <p:cNvPr id="3" name="Text 1"/>
          <p:cNvSpPr/>
          <p:nvPr/>
        </p:nvSpPr>
        <p:spPr>
          <a:xfrm>
            <a:off x="891540" y="1789938"/>
            <a:ext cx="384048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客户端 ---&gt; 显示器与输入控制</a:t>
            </a:r>
            <a:endParaRPr lang="en-US" sz="2115" dirty="0"/>
          </a:p>
        </p:txBody>
      </p:sp>
      <p:sp>
        <p:nvSpPr>
          <p:cNvPr id="4" name="Text 2"/>
          <p:cNvSpPr/>
          <p:nvPr/>
        </p:nvSpPr>
        <p:spPr>
          <a:xfrm>
            <a:off x="891540" y="2498712"/>
            <a:ext cx="438912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服务器 ---&gt;  运算、游戏的核心内容</a:t>
            </a:r>
            <a:endParaRPr lang="en-US" sz="211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89938"/>
            <a:ext cx="85954" cy="40016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2498712"/>
            <a:ext cx="85954" cy="4001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6946" y="205740"/>
            <a:ext cx="27432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未来</a:t>
            </a:r>
            <a:endParaRPr lang="en-US" sz="975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1084250"/>
            <a:ext cx="7315200" cy="190309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6930"/>
              </a:lnSpc>
              <a:buNone/>
            </a:pPr>
            <a:r>
              <a:rPr lang="en-US" sz="533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客户端 ---&gt; 显示器与输入控制</a:t>
            </a:r>
            <a:endParaRPr lang="en-US" sz="5330" dirty="0"/>
          </a:p>
        </p:txBody>
      </p:sp>
      <p:sp>
        <p:nvSpPr>
          <p:cNvPr id="3" name="Text 1"/>
          <p:cNvSpPr/>
          <p:nvPr/>
        </p:nvSpPr>
        <p:spPr>
          <a:xfrm>
            <a:off x="703174" y="3390595"/>
            <a:ext cx="4114800" cy="6686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客户端只上传输入</a:t>
            </a:r>
            <a:endParaRPr lang="en-US" sz="3805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2956484"/>
            <a:ext cx="7304227" cy="4341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6946" y="205740"/>
            <a:ext cx="27432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未来</a:t>
            </a:r>
            <a:endParaRPr lang="en-US" sz="97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1084250"/>
            <a:ext cx="7315200" cy="190309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6930"/>
              </a:lnSpc>
              <a:buNone/>
            </a:pPr>
            <a:r>
              <a:rPr lang="en-US" sz="533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服务器 ---&gt;  运算、游戏的核心内容</a:t>
            </a:r>
            <a:endParaRPr lang="en-US" sz="5330" dirty="0"/>
          </a:p>
        </p:txBody>
      </p:sp>
      <p:sp>
        <p:nvSpPr>
          <p:cNvPr id="3" name="Text 1"/>
          <p:cNvSpPr/>
          <p:nvPr/>
        </p:nvSpPr>
        <p:spPr>
          <a:xfrm>
            <a:off x="703174" y="3390595"/>
            <a:ext cx="4663440" cy="6686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服务器只下发视频流</a:t>
            </a:r>
            <a:endParaRPr lang="en-US" sz="3805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2956484"/>
            <a:ext cx="7304227" cy="4341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6946" y="205740"/>
            <a:ext cx="27432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未来</a:t>
            </a:r>
            <a:endParaRPr lang="en-US" sz="97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15207" y="2070259"/>
            <a:ext cx="1737360" cy="102870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5"/>
              </a:lnSpc>
              <a:buNone/>
            </a:pPr>
            <a:r>
              <a:rPr lang="en-US" sz="571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Q&amp;A</a:t>
            </a:r>
            <a:endParaRPr lang="en-US" sz="571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40787" y="2070259"/>
            <a:ext cx="3931920" cy="102870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5"/>
              </a:lnSpc>
              <a:buNone/>
            </a:pPr>
            <a:r>
              <a:rPr lang="en-US" sz="571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Thank you</a:t>
            </a:r>
            <a:endParaRPr lang="en-US" sz="571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402336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445"/>
              </a:lnSpc>
              <a:buNone/>
            </a:pPr>
            <a:r>
              <a:rPr lang="en-US" sz="419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需要解决的问题</a:t>
            </a:r>
            <a:endParaRPr lang="en-US" sz="4190" dirty="0"/>
          </a:p>
        </p:txBody>
      </p:sp>
      <p:sp>
        <p:nvSpPr>
          <p:cNvPr id="3" name="Text 1"/>
          <p:cNvSpPr/>
          <p:nvPr/>
        </p:nvSpPr>
        <p:spPr>
          <a:xfrm>
            <a:off x="891540" y="1789938"/>
            <a:ext cx="118872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网络延迟</a:t>
            </a:r>
            <a:endParaRPr lang="en-US" sz="2115" dirty="0"/>
          </a:p>
        </p:txBody>
      </p:sp>
      <p:sp>
        <p:nvSpPr>
          <p:cNvPr id="4" name="Text 2"/>
          <p:cNvSpPr/>
          <p:nvPr/>
        </p:nvSpPr>
        <p:spPr>
          <a:xfrm>
            <a:off x="891540" y="2498712"/>
            <a:ext cx="201168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掉线后重连游戏</a:t>
            </a:r>
            <a:endParaRPr lang="en-US" sz="2115" dirty="0"/>
          </a:p>
        </p:txBody>
      </p:sp>
      <p:sp>
        <p:nvSpPr>
          <p:cNvPr id="5" name="Text 3"/>
          <p:cNvSpPr/>
          <p:nvPr/>
        </p:nvSpPr>
        <p:spPr>
          <a:xfrm>
            <a:off x="891540" y="3207487"/>
            <a:ext cx="64008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外挂</a:t>
            </a:r>
            <a:endParaRPr lang="en-US" sz="211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89938"/>
            <a:ext cx="85954" cy="400164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2498712"/>
            <a:ext cx="85954" cy="400164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174" y="3207487"/>
            <a:ext cx="85954" cy="40016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56946" y="205740"/>
            <a:ext cx="10058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游戏同步的概念</a:t>
            </a:r>
            <a:endParaRPr lang="en-US" sz="975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1552308"/>
            <a:ext cx="2926080" cy="97726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6930"/>
              </a:lnSpc>
              <a:buNone/>
            </a:pPr>
            <a:r>
              <a:rPr lang="en-US" sz="533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网络延迟</a:t>
            </a:r>
            <a:endParaRPr lang="en-US" sz="5330" dirty="0"/>
          </a:p>
        </p:txBody>
      </p:sp>
      <p:sp>
        <p:nvSpPr>
          <p:cNvPr id="3" name="Text 1"/>
          <p:cNvSpPr/>
          <p:nvPr/>
        </p:nvSpPr>
        <p:spPr>
          <a:xfrm>
            <a:off x="703174" y="2922537"/>
            <a:ext cx="5212080" cy="6686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尽可能的保障游戏体验</a:t>
            </a:r>
            <a:endParaRPr lang="en-US" sz="3805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2488425"/>
            <a:ext cx="5143500" cy="4341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6946" y="205740"/>
            <a:ext cx="10058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游戏同步的概念</a:t>
            </a:r>
            <a:endParaRPr lang="en-US" sz="97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1552308"/>
            <a:ext cx="5120640" cy="97726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6930"/>
              </a:lnSpc>
              <a:buNone/>
            </a:pPr>
            <a:r>
              <a:rPr lang="en-US" sz="533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掉线后重连游戏</a:t>
            </a:r>
            <a:endParaRPr lang="en-US" sz="5330" dirty="0"/>
          </a:p>
        </p:txBody>
      </p:sp>
      <p:sp>
        <p:nvSpPr>
          <p:cNvPr id="3" name="Text 1"/>
          <p:cNvSpPr/>
          <p:nvPr/>
        </p:nvSpPr>
        <p:spPr>
          <a:xfrm>
            <a:off x="703174" y="2922537"/>
            <a:ext cx="5669280" cy="6686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快速恢复到正常游戏进度</a:t>
            </a:r>
            <a:endParaRPr lang="en-US" sz="3805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2488425"/>
            <a:ext cx="5658307" cy="4341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6946" y="205740"/>
            <a:ext cx="100584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游戏同步的概念</a:t>
            </a:r>
            <a:endParaRPr lang="en-US" sz="97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ac408868-676a-4d3d-a36e-600a80e7b072"/>
  <p:tag name="COMMONDATA" val="eyJoZGlkIjoiNzUzNTFmOGVmZWE0ZjUwNzRhN2IxM2EwYmQ2ZTY4NDM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1662</Words>
  <Application>WPS 演示</Application>
  <PresentationFormat>On-screen Show (16:9)</PresentationFormat>
  <Paragraphs>390</Paragraphs>
  <Slides>67</Slides>
  <Notes>67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7" baseType="lpstr">
      <vt:lpstr>Arial</vt:lpstr>
      <vt:lpstr>宋体</vt:lpstr>
      <vt:lpstr>Wingdings</vt:lpstr>
      <vt:lpstr>Arial</vt:lpstr>
      <vt:lpstr>Arial</vt:lpstr>
      <vt:lpstr>Calibri</vt:lpstr>
      <vt:lpstr>微软雅黑</vt:lpstr>
      <vt:lpstr>Arial Unicode MS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yingyc</cp:lastModifiedBy>
  <cp:revision>3</cp:revision>
  <dcterms:created xsi:type="dcterms:W3CDTF">2023-09-09T00:16:00Z</dcterms:created>
  <dcterms:modified xsi:type="dcterms:W3CDTF">2023-09-09T03:53:45Z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5886482CAC6348E789743E20F0656D10</vt:lpwstr>
  </property>
  <property fmtid="{D5CDD505-2E9C-101B-9397-08002B2CF9AE}" pid="3" name="KSOProductBuildVer">
    <vt:lpwstr>2052-11.1.0.12155</vt:lpwstr>
  </property>
</Properties>
</file>